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319" r:id="rId15"/>
    <p:sldId id="289" r:id="rId16"/>
    <p:sldId id="286" r:id="rId17"/>
    <p:sldId id="320" r:id="rId18"/>
    <p:sldId id="327" r:id="rId19"/>
    <p:sldId id="287" r:id="rId20"/>
    <p:sldId id="288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57" r:id="rId31"/>
    <p:sldId id="258" r:id="rId32"/>
    <p:sldId id="259" r:id="rId33"/>
    <p:sldId id="260" r:id="rId34"/>
    <p:sldId id="261" r:id="rId35"/>
    <p:sldId id="265" r:id="rId36"/>
    <p:sldId id="264" r:id="rId37"/>
    <p:sldId id="262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2" r:id="rId58"/>
    <p:sldId id="311" r:id="rId59"/>
    <p:sldId id="313" r:id="rId60"/>
    <p:sldId id="314" r:id="rId61"/>
    <p:sldId id="315" r:id="rId62"/>
    <p:sldId id="316" r:id="rId63"/>
    <p:sldId id="317" r:id="rId64"/>
    <p:sldId id="318" r:id="rId65"/>
    <p:sldId id="323" r:id="rId66"/>
    <p:sldId id="324" r:id="rId67"/>
    <p:sldId id="325" r:id="rId68"/>
    <p:sldId id="326" r:id="rId69"/>
    <p:sldId id="329" r:id="rId70"/>
    <p:sldId id="321" r:id="rId71"/>
    <p:sldId id="322" r:id="rId72"/>
    <p:sldId id="328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6291"/>
  </p:normalViewPr>
  <p:slideViewPr>
    <p:cSldViewPr snapToGrid="0" snapToObjects="1">
      <p:cViewPr>
        <p:scale>
          <a:sx n="120" d="100"/>
          <a:sy n="120" d="100"/>
        </p:scale>
        <p:origin x="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74.png"/><Relationship Id="rId7" Type="http://schemas.openxmlformats.org/officeDocument/2006/relationships/image" Target="../media/image10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75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1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55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56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157F8-451B-6347-8C8B-D25294F6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21" y="4622981"/>
            <a:ext cx="9076240" cy="18187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4437A-ABA1-0F47-91BC-DB9544B68A81}"/>
              </a:ext>
            </a:extLst>
          </p:cNvPr>
          <p:cNvSpPr txBox="1"/>
          <p:nvPr/>
        </p:nvSpPr>
        <p:spPr>
          <a:xfrm>
            <a:off x="567295" y="416320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4F95A-2188-084E-BFD8-64CC59863E4A}"/>
              </a:ext>
            </a:extLst>
          </p:cNvPr>
          <p:cNvCxnSpPr>
            <a:cxnSpLocks/>
          </p:cNvCxnSpPr>
          <p:nvPr/>
        </p:nvCxnSpPr>
        <p:spPr>
          <a:xfrm>
            <a:off x="1304821" y="4578642"/>
            <a:ext cx="633587" cy="399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D9F986-3624-A64A-8C98-2C58C3C7D214}"/>
              </a:ext>
            </a:extLst>
          </p:cNvPr>
          <p:cNvSpPr txBox="1"/>
          <p:nvPr/>
        </p:nvSpPr>
        <p:spPr>
          <a:xfrm>
            <a:off x="3937299" y="416320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73D6C2-0AB5-CD4C-AB39-2D94BA384AD5}"/>
              </a:ext>
            </a:extLst>
          </p:cNvPr>
          <p:cNvCxnSpPr>
            <a:cxnSpLocks/>
          </p:cNvCxnSpPr>
          <p:nvPr/>
        </p:nvCxnSpPr>
        <p:spPr>
          <a:xfrm flipH="1">
            <a:off x="4225572" y="4576880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1193E9-3A37-1043-81C4-BB9A06F6FDAA}"/>
              </a:ext>
            </a:extLst>
          </p:cNvPr>
          <p:cNvCxnSpPr>
            <a:cxnSpLocks/>
          </p:cNvCxnSpPr>
          <p:nvPr/>
        </p:nvCxnSpPr>
        <p:spPr>
          <a:xfrm>
            <a:off x="5083164" y="4576880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F67641-EDBA-F14E-9975-6CE979F9AECE}"/>
              </a:ext>
            </a:extLst>
          </p:cNvPr>
          <p:cNvCxnSpPr>
            <a:cxnSpLocks/>
          </p:cNvCxnSpPr>
          <p:nvPr/>
        </p:nvCxnSpPr>
        <p:spPr>
          <a:xfrm>
            <a:off x="5955801" y="4486311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73C6F8-4ADC-5F41-A517-EA9628B547F7}"/>
              </a:ext>
            </a:extLst>
          </p:cNvPr>
          <p:cNvSpPr txBox="1"/>
          <p:nvPr/>
        </p:nvSpPr>
        <p:spPr>
          <a:xfrm>
            <a:off x="9875169" y="459261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r="-901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5" y="2153472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3285512" y="1983759"/>
                <a:ext cx="6096000" cy="81496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2" y="1983759"/>
                <a:ext cx="6096000" cy="814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1157371" y="4997158"/>
            <a:ext cx="772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3597893" y="6092456"/>
            <a:ext cx="5500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Analyses RSD : tests des théories de gravité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7BD4C-C914-9D44-A60B-556CFCAF0D34}"/>
              </a:ext>
            </a:extLst>
          </p:cNvPr>
          <p:cNvSpPr txBox="1"/>
          <p:nvPr/>
        </p:nvSpPr>
        <p:spPr>
          <a:xfrm>
            <a:off x="8654902" y="3753293"/>
            <a:ext cx="313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rajouter </a:t>
            </a:r>
            <a:r>
              <a:rPr lang="fr-FR" dirty="0" err="1"/>
              <a:t>spare</a:t>
            </a:r>
            <a:r>
              <a:rPr lang="fr-FR" dirty="0"/>
              <a:t> avec </a:t>
            </a:r>
            <a:r>
              <a:rPr lang="fr-FR" dirty="0" err="1"/>
              <a:t>finger</a:t>
            </a:r>
            <a:r>
              <a:rPr lang="fr-FR" dirty="0"/>
              <a:t> of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eventuellement</a:t>
            </a:r>
            <a:r>
              <a:rPr lang="fr-FR" dirty="0"/>
              <a:t> expliquer les analyses </a:t>
            </a:r>
            <a:r>
              <a:rPr lang="fr-FR" dirty="0" err="1"/>
              <a:t>rsd</a:t>
            </a:r>
            <a:r>
              <a:rPr lang="fr-FR" dirty="0"/>
              <a:t> avec le </a:t>
            </a:r>
            <a:r>
              <a:rPr lang="fr-FR" dirty="0" err="1"/>
              <a:t>lya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803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763503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r>
                  <a:rPr lang="fr-FR" sz="2000" dirty="0"/>
                  <a:t>Analyse BAO avec les corrélations</a:t>
                </a:r>
              </a:p>
              <a:p>
                <a:r>
                  <a:rPr lang="fr-FR" sz="2000" dirty="0"/>
                  <a:t>	- Ly⍺(Ly⍺) x Ly⍺(Ly⍺)</a:t>
                </a:r>
              </a:p>
              <a:p>
                <a:r>
                  <a:rPr lang="fr-FR" sz="2000" dirty="0"/>
                  <a:t>	- Ly⍺(Ly⍺) x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</a:t>
                </a:r>
              </a:p>
              <a:p>
                <a:r>
                  <a:rPr lang="fr-FR" sz="2000" dirty="0"/>
                  <a:t>	- Ly⍺(Ly⍺) x QSO</a:t>
                </a:r>
              </a:p>
              <a:p>
                <a:r>
                  <a:rPr lang="fr-FR" sz="2000" dirty="0"/>
                  <a:t>	-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 x QSO</a:t>
                </a:r>
              </a:p>
              <a:p>
                <a:r>
                  <a:rPr lang="fr-FR" sz="2000" dirty="0"/>
                  <a:t>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limitée à </a:t>
                </a:r>
                <a:r>
                  <a:rPr lang="fr-FR" sz="2000" dirty="0"/>
                  <a:t>Ly⍺(Ly⍺) x Ly⍺(Ly⍺)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blipFill>
                <a:blip r:embed="rId2"/>
                <a:stretch>
                  <a:fillRect l="-473" t="-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84EB9ED-C15E-7D4D-A615-AA2BCD4A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72" y="526280"/>
            <a:ext cx="5097188" cy="37028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406588" y="6278278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88" y="6278278"/>
                <a:ext cx="6070636" cy="507190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4158391" y="56427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5658723" y="5666935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 flipV="1">
            <a:off x="4487969" y="59889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 flipV="1">
            <a:off x="5748096" y="60242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16AEAA0-67A1-FC4A-A3B3-122517481ADF}"/>
              </a:ext>
            </a:extLst>
          </p:cNvPr>
          <p:cNvCxnSpPr>
            <a:cxnSpLocks/>
          </p:cNvCxnSpPr>
          <p:nvPr/>
        </p:nvCxnSpPr>
        <p:spPr>
          <a:xfrm>
            <a:off x="4643896" y="4604273"/>
            <a:ext cx="3349036" cy="1644049"/>
          </a:xfrm>
          <a:prstGeom prst="curvedConnector3">
            <a:avLst>
              <a:gd name="adj1" fmla="val 134159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blipFill>
                <a:blip r:embed="rId2"/>
                <a:stretch>
                  <a:fillRect l="-473" t="-658" b="-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3982433" y="1500063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433" y="1500063"/>
                <a:ext cx="3157723" cy="780150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5869459" y="1134319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6887011" y="89676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6026343" y="2288766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6887011" y="2350443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4707924" y="2197388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3356237" y="2490282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90" y="2859614"/>
            <a:ext cx="4749023" cy="38905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540C1-3BC4-BA43-93FD-3CBB574925E2}"/>
              </a:ext>
            </a:extLst>
          </p:cNvPr>
          <p:cNvSpPr txBox="1"/>
          <p:nvPr/>
        </p:nvSpPr>
        <p:spPr>
          <a:xfrm>
            <a:off x="7743825" y="828675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, </a:t>
            </a:r>
            <a:r>
              <a:rPr lang="fr-FR" dirty="0" err="1"/>
              <a:t>metal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 et </a:t>
            </a:r>
            <a:r>
              <a:rPr lang="fr-FR" dirty="0" err="1"/>
              <a:t>cov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(DLA)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blipFill>
                <a:blip r:embed="rId6"/>
                <a:stretch>
                  <a:fillRect l="-1084" t="-9375" r="-271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l="-3750" t="-3333" r="-375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5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𝐌𝐩𝐜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±1.97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blipFill>
                <a:blip r:embed="rId4"/>
                <a:stretch>
                  <a:fillRect l="-1285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25" y="2289215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distance caractéristique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aujourd’hui)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597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pPr/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D1264E-CA76-7C49-87F8-80FCDE519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331" y="2739547"/>
            <a:ext cx="5537424" cy="4072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/>
              <p:nvPr/>
            </p:nvSpPr>
            <p:spPr>
              <a:xfrm>
                <a:off x="7913270" y="5569285"/>
                <a:ext cx="24447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𝑐𝑎𝑚𝑏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270" y="5569285"/>
                <a:ext cx="2444707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595E3B-0336-5C44-BA07-85D3A51A2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331" y="2739547"/>
            <a:ext cx="5537424" cy="4052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2D9969-20CA-844A-9D7D-163AC860B7F8}"/>
              </a:ext>
            </a:extLst>
          </p:cNvPr>
          <p:cNvSpPr txBox="1"/>
          <p:nvPr/>
        </p:nvSpPr>
        <p:spPr>
          <a:xfrm>
            <a:off x="7015163" y="428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372402" y="4329135"/>
                <a:ext cx="906337" cy="419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𝐶𝑎𝑚𝑏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402" y="4329135"/>
                <a:ext cx="906337" cy="4190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7704109" y="5630941"/>
                <a:ext cx="2653868" cy="386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𝐶𝑎𝑚𝑏</m:t>
                        </m:r>
                      </m:sub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lissage gaussien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109" y="5630941"/>
                <a:ext cx="2653868" cy="386388"/>
              </a:xfrm>
              <a:prstGeom prst="rect">
                <a:avLst/>
              </a:prstGeom>
              <a:blipFill>
                <a:blip r:embed="rId10"/>
                <a:stretch>
                  <a:fillRect r="-476" b="-218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1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7795541" y="569804"/>
            <a:ext cx="354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A2327-3832-2944-871E-096E12BB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445" y="254643"/>
            <a:ext cx="5323894" cy="3995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746557" y="1555246"/>
            <a:ext cx="584487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Relevé de DESI trop volumineux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000" dirty="0">
                <a:sym typeface="Wingdings" pitchFamily="2" charset="2"/>
              </a:rPr>
              <a:t>7 </a:t>
            </a:r>
            <a:r>
              <a:rPr lang="fr-FR" sz="2000" dirty="0" err="1">
                <a:sym typeface="Wingdings" pitchFamily="2" charset="2"/>
              </a:rPr>
              <a:t>chunks</a:t>
            </a: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  <a:p>
            <a:endParaRPr lang="fr-FR" sz="2000" dirty="0">
              <a:sym typeface="Wingdings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10C08-9934-B04A-935A-172118D12846}"/>
              </a:ext>
            </a:extLst>
          </p:cNvPr>
          <p:cNvSpPr txBox="1"/>
          <p:nvPr/>
        </p:nvSpPr>
        <p:spPr>
          <a:xfrm>
            <a:off x="8686800" y="42500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ascension droite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1D26B-1FC4-8847-A085-04F7A7797317}"/>
              </a:ext>
            </a:extLst>
          </p:cNvPr>
          <p:cNvSpPr txBox="1"/>
          <p:nvPr/>
        </p:nvSpPr>
        <p:spPr>
          <a:xfrm>
            <a:off x="5730556" y="1185914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déclinaison</a:t>
            </a:r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732060"/>
              </a:xfrm>
              <a:prstGeom prst="rect">
                <a:avLst/>
              </a:prstGeom>
              <a:blipFill>
                <a:blip r:embed="rId3"/>
                <a:stretch>
                  <a:fillRect l="-650" t="-3448"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10163808" cy="4503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itérative effectuée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Initialisation :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sz="2000" dirty="0"/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déduits de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déterminé itérativement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Itérations :</a:t>
                </a:r>
              </a:p>
              <a:p>
                <a:r>
                  <a:rPr lang="fr-FR" sz="2000" dirty="0"/>
                  <a:t>	- calculer la prédiction</a:t>
                </a:r>
              </a:p>
              <a:p>
                <a:r>
                  <a:rPr lang="fr-FR" sz="2000" dirty="0"/>
                  <a:t>	- ajuster la prédiction</a:t>
                </a:r>
              </a:p>
              <a:p>
                <a:r>
                  <a:rPr lang="fr-FR" sz="2000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aux données</a:t>
                </a:r>
              </a:p>
              <a:p>
                <a:r>
                  <a:rPr lang="fr-FR" sz="2000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et recommencer si nécessaire</a:t>
                </a: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10163808" cy="4503669"/>
              </a:xfrm>
              <a:prstGeom prst="rect">
                <a:avLst/>
              </a:prstGeom>
              <a:blipFill>
                <a:blip r:embed="rId4"/>
                <a:stretch>
                  <a:fillRect l="-499" t="-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blipFill>
                <a:blip r:embed="rId3"/>
                <a:stretch>
                  <a:fillRect l="-1160" t="-8824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eboss-0.3 :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E1EAE-55AD-A641-BBE1-7FCF476C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3" y="2167350"/>
            <a:ext cx="8951595" cy="3716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9003295" y="2363439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DR16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8889357" y="2280213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6F5F0-B9EA-6243-8FFE-7821A16D1451}"/>
              </a:ext>
            </a:extLst>
          </p:cNvPr>
          <p:cNvSpPr txBox="1"/>
          <p:nvPr/>
        </p:nvSpPr>
        <p:spPr>
          <a:xfrm>
            <a:off x="1856402" y="557620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Julianna</a:t>
            </a:r>
            <a:endParaRPr lang="fr-FR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/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fr-FR" b="1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b="1" dirty="0"/>
                  <a:t>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blipFill>
                <a:blip r:embed="rId3"/>
                <a:stretch>
                  <a:fillRect t="-100000" r="-2778" b="-1612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/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blipFill>
                <a:blip r:embed="rId4"/>
                <a:stretch>
                  <a:fillRect l="-7576" t="-110000" b="-16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75969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</a:t>
            </a:r>
            <a:r>
              <a:rPr lang="fr-FR" dirty="0" err="1"/>
              <a:t>eboss-raw</a:t>
            </a:r>
            <a:r>
              <a:rPr lang="fr-FR" dirty="0"/>
              <a:t> et eboss-0.0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eboss-0.0 et eboss-0.2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eboss-0.2 et eboss-0.3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2B44-8F8E-8844-9917-87951884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08" y="3406901"/>
            <a:ext cx="9491329" cy="336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blipFill>
                <a:blip r:embed="rId3"/>
                <a:stretch>
                  <a:fillRect l="-744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eboss-0.0</a:t>
                </a: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eboss-0.2</a:t>
                </a:r>
              </a:p>
              <a:p>
                <a:r>
                  <a:rPr lang="fr-FR" dirty="0">
                    <a:solidFill>
                      <a:schemeClr val="accent5"/>
                    </a:solidFill>
                  </a:rPr>
                  <a:t>eboss-0.2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blipFill>
                <a:blip r:embed="rId5"/>
                <a:stretch>
                  <a:fillRect l="-1389" t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blipFill>
                <a:blip r:embed="rId2"/>
                <a:stretch>
                  <a:fillRect l="-719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0973D-D110-A547-A5B7-07CDA5BD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48333"/>
            <a:ext cx="4646326" cy="329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blipFill>
                <a:blip r:embed="rId8"/>
                <a:stretch>
                  <a:fillRect l="-2242" t="-27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9051402" y="539887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/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=17.6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blipFill>
                <a:blip r:embed="rId10"/>
                <a:stretch>
                  <a:fillRect l="-4274" r="-1709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/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=18.2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blipFill>
                <a:blip r:embed="rId11"/>
                <a:stretch>
                  <a:fillRect l="-4237" r="-1695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/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=18.8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blipFill>
                <a:blip r:embed="rId12"/>
                <a:stretch>
                  <a:fillRect l="-4237" r="-16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/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=19.4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blipFill>
                <a:blip r:embed="rId13"/>
                <a:stretch>
                  <a:fillRect l="-4274" r="-2564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/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blipFill>
                <a:blip r:embed="rId14"/>
                <a:stretch>
                  <a:fillRect l="-5825" r="-2913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blipFill>
                <a:blip r:embed="rId2"/>
                <a:stretch>
                  <a:fillRect l="-1702" t="-1136" r="-5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742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 DR16 (</a:t>
            </a:r>
            <a:r>
              <a:rPr lang="fr-FR" dirty="0" err="1"/>
              <a:t>mask</a:t>
            </a:r>
            <a:r>
              <a:rPr lang="fr-FR" dirty="0"/>
              <a:t>) et DR16 (no </a:t>
            </a:r>
            <a:r>
              <a:rPr lang="fr-FR" dirty="0" err="1"/>
              <a:t>mask</a:t>
            </a:r>
            <a:r>
              <a:rPr lang="fr-FR" dirty="0"/>
              <a:t>) pas en accord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F3511-D2BF-3240-92AB-23CFA3BB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7153835" y="2218514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712359" y="2981772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raw</a:t>
            </a:r>
            <a:r>
              <a:rPr lang="fr-FR" dirty="0">
                <a:solidFill>
                  <a:srgbClr val="0070C0"/>
                </a:solidFill>
              </a:rPr>
              <a:t> mocks</a:t>
            </a:r>
          </a:p>
          <a:p>
            <a:r>
              <a:rPr lang="fr-FR" dirty="0">
                <a:solidFill>
                  <a:schemeClr val="accent5"/>
                </a:solidFill>
              </a:rPr>
              <a:t>mocks eboss-0.0</a:t>
            </a:r>
          </a:p>
          <a:p>
            <a:r>
              <a:rPr lang="fr-FR" dirty="0" err="1">
                <a:solidFill>
                  <a:schemeClr val="accent2"/>
                </a:solidFill>
              </a:rPr>
              <a:t>raw</a:t>
            </a:r>
            <a:r>
              <a:rPr lang="fr-FR" dirty="0">
                <a:solidFill>
                  <a:schemeClr val="accent2"/>
                </a:solidFill>
              </a:rPr>
              <a:t> mocks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83256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137694" cy="4210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mocks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QSO, QSO x QSO, HCD x HCD correctes</a:t>
                </a:r>
              </a:p>
              <a:p>
                <a:r>
                  <a:rPr lang="fr-FR" sz="2200" dirty="0"/>
                  <a:t>	- évolution avec z + lignes de visées non parallèles</a:t>
                </a:r>
              </a:p>
              <a:p>
                <a:r>
                  <a:rPr lang="fr-FR" sz="2200" dirty="0"/>
                  <a:t>	- procédure pour ajuster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effective</a:t>
                </a:r>
              </a:p>
              <a:p>
                <a:r>
                  <a:rPr lang="fr-FR" sz="2000" dirty="0"/>
                  <a:t>	- prédiction des mocks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systématiques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137694" cy="4210383"/>
              </a:xfrm>
              <a:prstGeom prst="rect">
                <a:avLst/>
              </a:prstGeom>
              <a:blipFill>
                <a:blip r:embed="rId2"/>
                <a:stretch>
                  <a:fillRect l="-416" t="-6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11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Corriger le problème du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11602"/>
              </a:xfrm>
              <a:prstGeom prst="rect">
                <a:avLst/>
              </a:prstGeom>
              <a:blipFill>
                <a:blip r:embed="rId2"/>
                <a:stretch>
                  <a:fillRect l="-393" t="-3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27461</TotalTime>
  <Words>3796</Words>
  <Application>Microsoft Macintosh PowerPoint</Application>
  <PresentationFormat>Widescreen</PresentationFormat>
  <Paragraphs>846</Paragraphs>
  <Slides>72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219</cp:revision>
  <cp:lastPrinted>2020-08-28T09:40:02Z</cp:lastPrinted>
  <dcterms:created xsi:type="dcterms:W3CDTF">2020-08-26T13:11:42Z</dcterms:created>
  <dcterms:modified xsi:type="dcterms:W3CDTF">2020-09-14T14:55:10Z</dcterms:modified>
</cp:coreProperties>
</file>